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0" r:id="rId1"/>
  </p:sldMasterIdLst>
  <p:notesMasterIdLst>
    <p:notesMasterId r:id="rId25"/>
  </p:notesMasterIdLst>
  <p:handoutMasterIdLst>
    <p:handoutMasterId r:id="rId26"/>
  </p:handoutMasterIdLst>
  <p:sldIdLst>
    <p:sldId id="728" r:id="rId2"/>
    <p:sldId id="861" r:id="rId3"/>
    <p:sldId id="787" r:id="rId4"/>
    <p:sldId id="822" r:id="rId5"/>
    <p:sldId id="823" r:id="rId6"/>
    <p:sldId id="852" r:id="rId7"/>
    <p:sldId id="853" r:id="rId8"/>
    <p:sldId id="824" r:id="rId9"/>
    <p:sldId id="865" r:id="rId10"/>
    <p:sldId id="854" r:id="rId11"/>
    <p:sldId id="863" r:id="rId12"/>
    <p:sldId id="832" r:id="rId13"/>
    <p:sldId id="867" r:id="rId14"/>
    <p:sldId id="825" r:id="rId15"/>
    <p:sldId id="855" r:id="rId16"/>
    <p:sldId id="826" r:id="rId17"/>
    <p:sldId id="856" r:id="rId18"/>
    <p:sldId id="857" r:id="rId19"/>
    <p:sldId id="862" r:id="rId20"/>
    <p:sldId id="860" r:id="rId21"/>
    <p:sldId id="858" r:id="rId22"/>
    <p:sldId id="859" r:id="rId23"/>
    <p:sldId id="784" r:id="rId24"/>
  </p:sldIdLst>
  <p:sldSz cx="9906000" cy="6858000" type="A4"/>
  <p:notesSz cx="7102475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1">
          <p15:clr>
            <a:srgbClr val="A4A3A4"/>
          </p15:clr>
        </p15:guide>
        <p15:guide id="2" pos="8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91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A89"/>
    <a:srgbClr val="1C1C1C"/>
    <a:srgbClr val="0180E2"/>
    <a:srgbClr val="4E90CC"/>
    <a:srgbClr val="F1700F"/>
    <a:srgbClr val="5F5F5F"/>
    <a:srgbClr val="0066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5" autoAdjust="0"/>
    <p:restoredTop sz="99822" autoAdjust="0"/>
  </p:normalViewPr>
  <p:slideViewPr>
    <p:cSldViewPr snapToObjects="1">
      <p:cViewPr varScale="1">
        <p:scale>
          <a:sx n="73" d="100"/>
          <a:sy n="73" d="100"/>
        </p:scale>
        <p:origin x="1278" y="72"/>
      </p:cViewPr>
      <p:guideLst>
        <p:guide orient="horz" pos="3791"/>
        <p:guide pos="858"/>
      </p:guideLst>
    </p:cSldViewPr>
  </p:slideViewPr>
  <p:outlineViewPr>
    <p:cViewPr>
      <p:scale>
        <a:sx n="25" d="100"/>
        <a:sy n="25" d="100"/>
      </p:scale>
      <p:origin x="0" y="63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>
        <p:scale>
          <a:sx n="33" d="100"/>
          <a:sy n="33" d="100"/>
        </p:scale>
        <p:origin x="-3270" y="-546"/>
      </p:cViewPr>
      <p:guideLst>
        <p:guide orient="horz" pos="391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552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2263" y="444500"/>
            <a:ext cx="6467475" cy="4476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33388" y="5099050"/>
            <a:ext cx="6235700" cy="4303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Hauptteiltext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5697538" y="9717088"/>
            <a:ext cx="76200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109260" rIns="0" bIns="109260"/>
          <a:lstStyle/>
          <a:p>
            <a:pPr algn="r" defTabSz="1679575" eaLnBrk="0" hangingPunct="0">
              <a:lnSpc>
                <a:spcPct val="90000"/>
              </a:lnSpc>
              <a:defRPr/>
            </a:pPr>
            <a:r>
              <a:rPr lang="de-DE" sz="1300">
                <a:latin typeface="Arial" charset="0"/>
              </a:rPr>
              <a:t>Seite </a:t>
            </a:r>
            <a:fld id="{D6CA41F9-8A74-472C-90E9-1E78FB50CCAA}" type="slidenum">
              <a:rPr lang="de-DE" sz="1300">
                <a:latin typeface="Arial" charset="0"/>
              </a:rPr>
              <a:pPr algn="r" defTabSz="1679575" eaLnBrk="0" hangingPunct="0">
                <a:lnSpc>
                  <a:spcPct val="90000"/>
                </a:lnSpc>
                <a:defRPr/>
              </a:pPr>
              <a:t>‹#›</a:t>
            </a:fld>
            <a:endParaRPr lang="de-DE" sz="3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28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6129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804863" indent="-388938" algn="l" defTabSz="1612900" rtl="0" eaLnBrk="0" fontAlgn="base" hangingPunct="0">
      <a:lnSpc>
        <a:spcPct val="90000"/>
      </a:lnSpc>
      <a:spcBef>
        <a:spcPct val="40000"/>
      </a:spcBef>
      <a:spcAft>
        <a:spcPct val="0"/>
      </a:spcAft>
      <a:buClr>
        <a:schemeClr val="tx2"/>
      </a:buClr>
      <a:buSzPct val="80000"/>
      <a:buFont typeface="Wingdings" pitchFamily="2" charset="2"/>
      <a:buChar char="q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949450" algn="l" defTabSz="16129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2914650" algn="l" defTabSz="16129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3900488" algn="l" defTabSz="16129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742950" y="1676400"/>
            <a:ext cx="84201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42B12-8DCB-4436-A8BA-1A89404F7BAE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1F2D7-D5B0-40E4-9842-DE38B2301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00D2-12CE-44A1-BBBE-C3E69EDBD1E7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8C337-1AFD-41FD-A0D9-ED340AF8DA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415B8-653D-4367-96EF-01A2B7199C61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DC7A5-EDE2-4A59-B0CC-6344B9A775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4381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381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44580-6DB8-4D1C-BD96-8005AD6C6688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B221A-E52F-46EA-BD93-955E556D7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2CE0D-721A-4064-B714-168CBBE8FCD1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AE052-EAC3-49DF-9C45-2C1E4E69F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4E4CD-1EE5-462E-9049-A573B461EA8A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67808-225F-4EEF-A2A6-6B1E828E0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90038-48CD-4DA3-9A23-2790C31936DA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CBA2B-BB16-4A59-A3C4-8EBAA3F5F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A9E57-2218-4C42-81C3-455D932D463C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C5E40-1665-4CAE-91A1-D9105940D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DB4F7-3D69-42BD-9F98-C46DAB8D355B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4FF04-F6CE-43B3-A302-6DFABCA43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7E7C4-6DC6-4F3D-B4B9-0E57836EDD89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BF73B-3E8D-460D-83E4-028055CF49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381000"/>
            <a:ext cx="22288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5341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80C60-6DD6-4439-8E8E-313862CF61E3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00CB8-A3D1-4BB6-92CD-14E42D835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381000"/>
            <a:ext cx="8915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9812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56C0958C-876E-4E43-9967-35298C29E1B4}" type="datetimeFigureOut">
              <a:rPr lang="ru-RU"/>
              <a:pPr>
                <a:defRPr/>
              </a:pPr>
              <a:t>09.04.2019</a:t>
            </a:fld>
            <a:endParaRPr lang="ru-RU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53093202-E062-480C-90CB-C15AE0336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om@gzsu.by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44488" y="2348880"/>
            <a:ext cx="9144000" cy="3653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343" tIns="41172" rIns="82343" bIns="41172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Arial" charset="0"/>
              </a:rPr>
              <a:t>Открытое акционерное общество «</a:t>
            </a:r>
            <a:r>
              <a:rPr lang="ru-RU" sz="4000" b="1" dirty="0" smtClean="0">
                <a:solidFill>
                  <a:srgbClr val="FF0000"/>
                </a:solidFill>
                <a:latin typeface="Arial" charset="0"/>
              </a:rPr>
              <a:t>ГОМЕЛЬСКИЙ ЗАВОД СТАНОЧНЫХ УЗЛОВ» </a:t>
            </a:r>
          </a:p>
          <a:p>
            <a:pPr algn="ctr"/>
            <a:endParaRPr lang="ru-RU" sz="4000" b="1" dirty="0" smtClean="0">
              <a:solidFill>
                <a:srgbClr val="0180E2"/>
              </a:solidFill>
              <a:latin typeface="Arial" charset="0"/>
            </a:endParaRPr>
          </a:p>
          <a:p>
            <a:pPr algn="ctr"/>
            <a:endParaRPr lang="ru-RU" sz="4000" b="1" dirty="0">
              <a:solidFill>
                <a:srgbClr val="0180E2"/>
              </a:solidFill>
              <a:latin typeface="Arial" charset="0"/>
            </a:endParaRPr>
          </a:p>
          <a:p>
            <a:pPr algn="ctr"/>
            <a:endParaRPr lang="ru-RU" sz="3200" b="1" dirty="0">
              <a:solidFill>
                <a:srgbClr val="0180E2"/>
              </a:solidFill>
              <a:latin typeface="Arial" charset="0"/>
            </a:endParaRPr>
          </a:p>
        </p:txBody>
      </p:sp>
      <p:pic>
        <p:nvPicPr>
          <p:cNvPr id="5123" name="Picture 8" descr="dfl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00" y="142875"/>
            <a:ext cx="154781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Прямоугольник 1"/>
          <p:cNvSpPr>
            <a:spLocks noChangeArrowheads="1"/>
          </p:cNvSpPr>
          <p:nvPr/>
        </p:nvSpPr>
        <p:spPr bwMode="auto">
          <a:xfrm>
            <a:off x="0" y="142875"/>
            <a:ext cx="78105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Министерство промышленности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Республики Беларусь</a:t>
            </a:r>
          </a:p>
        </p:txBody>
      </p:sp>
      <p:pic>
        <p:nvPicPr>
          <p:cNvPr id="5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930" y="1343077"/>
            <a:ext cx="521811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Открытое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акционерное общество «Гомельский завод станочных узлов» - предприятие,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гарантирующее выпуск качественной продукции.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Гомельский завод станочных узлов» - крупнейший представитель машиностроительной отрасли Республики Беларусь. Давно и уверенно работая на рынке, завод заботится о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выпуске конкурентоспособной продукции.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Внутренняя политика предприятия, направленная на постоянное движение вперед, позволяет сохранять лидирующие позиции в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отрасли.</a:t>
            </a:r>
          </a:p>
          <a:p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Ассортимент производимой продукции постоянно расширяется. При производстве соблюдаются основные требования безопасности директив Европейского союза, что позволяет наносить на продукцию маркировку – СЕ. Все изделия соответствуют требованиям СТБ ISO 9001-2009.</a:t>
            </a:r>
          </a:p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Основанный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1961 году, завод уже более 45 лет выпускает продукцию, удостоенную многочисленных наград на отечественных и международных выставках.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Открытое акционерное общество «Гомельский завод станочных узлов» гарантирует своим партнерам долговременное и плодотворное сотрудничество, основанное на опыте, качестве и гибкой ценовой политике.</a:t>
            </a:r>
          </a:p>
        </p:txBody>
      </p:sp>
      <p:pic>
        <p:nvPicPr>
          <p:cNvPr id="3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ПРЕЗЕНТАЦИЯ\zavod foto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708" y="1375868"/>
            <a:ext cx="4273678" cy="320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06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ПРЕЗЕНТАЦИЯ\Карт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1400296"/>
            <a:ext cx="6683449" cy="471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8" descr="dfla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00" y="142875"/>
            <a:ext cx="154781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0" y="214313"/>
            <a:ext cx="781050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Выпускаемая продукция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125" y="1428750"/>
            <a:ext cx="9144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1600" b="1" dirty="0" smtClean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275A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Станки </a:t>
            </a:r>
            <a:r>
              <a:rPr lang="ru-RU" sz="2000" b="1" dirty="0">
                <a:solidFill>
                  <a:srgbClr val="275A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токарной группы:</a:t>
            </a:r>
            <a:endParaRPr lang="ru-RU" sz="2000" dirty="0">
              <a:solidFill>
                <a:srgbClr val="275A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          </a:t>
            </a: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универсальные токарно-винторезные станки и их модификации</a:t>
            </a:r>
            <a:endParaRPr lang="ru-RU" dirty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          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станки токарные с 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ЧПУ и их модификации</a:t>
            </a:r>
            <a:endParaRPr lang="ru-RU" dirty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          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- узлы (коробки </a:t>
            </a: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подач и фартуки к токарно-винторезным станкам,</a:t>
            </a:r>
          </a:p>
          <a:p>
            <a:pPr>
              <a:defRPr/>
            </a:pP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	головки автоматические к станкам с ЧПУ).</a:t>
            </a:r>
          </a:p>
          <a:p>
            <a:pPr>
              <a:defRPr/>
            </a:pPr>
            <a:r>
              <a:rPr lang="ru-RU" sz="1600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1600" dirty="0" smtClean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dirty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srgbClr val="275A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r>
              <a:rPr lang="ru-RU" sz="2000" dirty="0">
                <a:solidFill>
                  <a:srgbClr val="275A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r>
              <a:rPr lang="ru-RU" sz="2000" b="1" dirty="0">
                <a:solidFill>
                  <a:srgbClr val="275A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Станки сверлильной группы:</a:t>
            </a:r>
            <a:endParaRPr lang="ru-RU" sz="2000" dirty="0">
              <a:solidFill>
                <a:srgbClr val="275A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         </a:t>
            </a: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 - 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радиально-сверлильные станки</a:t>
            </a:r>
            <a:endParaRPr lang="ru-RU" dirty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          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- вертикально-сверлильные станки</a:t>
            </a:r>
            <a:endParaRPr lang="ru-RU" dirty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           </a:t>
            </a:r>
            <a:r>
              <a:rPr lang="ru-RU" dirty="0" smtClean="0">
                <a:solidFill>
                  <a:srgbClr val="275A89"/>
                </a:solidFill>
                <a:latin typeface="Arial" pitchFamily="34" charset="0"/>
                <a:cs typeface="Arial" pitchFamily="34" charset="0"/>
              </a:rPr>
              <a:t>- настольно-сверлильные станки</a:t>
            </a:r>
            <a:endParaRPr lang="ru-RU" dirty="0">
              <a:solidFill>
                <a:srgbClr val="275A8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2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8" descr="dfla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00" y="142875"/>
            <a:ext cx="154781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59200" y="-63500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ГС526У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4275" name="Прямоугольник 3"/>
          <p:cNvSpPr>
            <a:spLocks noChangeArrowheads="1"/>
          </p:cNvSpPr>
          <p:nvPr/>
        </p:nvSpPr>
        <p:spPr bwMode="auto">
          <a:xfrm>
            <a:off x="238125" y="1214438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Arial" charset="0"/>
                <a:cs typeface="Arial" charset="0"/>
              </a:rPr>
              <a:t> </a:t>
            </a:r>
            <a:endParaRPr lang="ru-RU" sz="1600"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67000" y="719138"/>
            <a:ext cx="4321175" cy="371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ТОКАРНО-ВИНТОРЕЗНЫЙ СТАНОК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4210" name="Picture 2" descr="СТАНОК ГС526У_апрель 2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1428750"/>
            <a:ext cx="4090987" cy="2786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623845"/>
              </p:ext>
            </p:extLst>
          </p:nvPr>
        </p:nvGraphicFramePr>
        <p:xfrm>
          <a:off x="4700588" y="1428750"/>
          <a:ext cx="5004940" cy="2637042"/>
        </p:xfrm>
        <a:graphic>
          <a:graphicData uri="http://schemas.openxmlformats.org/drawingml/2006/table">
            <a:tbl>
              <a:tblPr/>
              <a:tblGrid>
                <a:gridCol w="3506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заготовки,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устанавливаемый над станиной, мм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обрабатываемой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заготовки над суппортом, мм, не менее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 обрабатываемой заготовки, мм,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 РМЦ 1000 /  1500 /  2000мм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 / 1500 / 2000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длина: при L обработки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1000 / 1500 / 2000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ширина / высота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2800 / 3380 / 3880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1265 / 1305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287" name="Прямоугольник 8"/>
          <p:cNvSpPr>
            <a:spLocks noChangeArrowheads="1"/>
          </p:cNvSpPr>
          <p:nvPr/>
        </p:nvSpPr>
        <p:spPr bwMode="auto">
          <a:xfrm>
            <a:off x="549198" y="4684032"/>
            <a:ext cx="814821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Станки повышенной точности предназначены для выполнения разнообразных токарных работ и для нарезания </a:t>
            </a:r>
            <a:r>
              <a:rPr lang="ru-RU" dirty="0" smtClean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резьбы: </a:t>
            </a:r>
            <a:r>
              <a:rPr lang="ru-RU" dirty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метрической, модульной, дюймовой, </a:t>
            </a:r>
            <a:r>
              <a:rPr lang="ru-RU" dirty="0" err="1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питчевой</a:t>
            </a:r>
            <a:r>
              <a:rPr lang="ru-RU" dirty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4288" name="Прямоугольник 10"/>
          <p:cNvSpPr>
            <a:spLocks noChangeArrowheads="1"/>
          </p:cNvSpPr>
          <p:nvPr/>
        </p:nvSpPr>
        <p:spPr bwMode="auto">
          <a:xfrm>
            <a:off x="290513" y="4714875"/>
            <a:ext cx="4424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275A89"/>
                </a:solidFill>
                <a:latin typeface="Arial" charset="0"/>
                <a:cs typeface="Arial" charset="0"/>
              </a:rPr>
              <a:t>.</a:t>
            </a:r>
            <a:endParaRPr lang="ru-RU" sz="1600" dirty="0">
              <a:solidFill>
                <a:srgbClr val="275A89"/>
              </a:solidFill>
              <a:latin typeface="Arial" charset="0"/>
              <a:cs typeface="Arial" charset="0"/>
            </a:endParaRPr>
          </a:p>
        </p:txBody>
      </p:sp>
      <p:pic>
        <p:nvPicPr>
          <p:cNvPr id="54289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59200" y="-63500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ГС526УРЦ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667000" y="719138"/>
            <a:ext cx="4321175" cy="371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ТОКАРНО-ВИНТОРЕЗНЫЙ СТАНОК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984558"/>
              </p:ext>
            </p:extLst>
          </p:nvPr>
        </p:nvGraphicFramePr>
        <p:xfrm>
          <a:off x="4803449" y="1556792"/>
          <a:ext cx="4830071" cy="2773680"/>
        </p:xfrm>
        <a:graphic>
          <a:graphicData uri="http://schemas.openxmlformats.org/drawingml/2006/table">
            <a:tbl>
              <a:tblPr/>
              <a:tblGrid>
                <a:gridCol w="3151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Наибольший диаметр заготовки,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устанавливаемый над станиной,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500 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Наибольший диаметр обрабатываемой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заготовки над суппортом, мм, не менее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275 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Длина обрабатываемой заготовки, мм,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более  РМЦ 1000 /  1500 /  2000мм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 / 1500 / 2000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длина: при L обработки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1000 / 1500 / 2000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ширина / высота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2800 / 3380 / 3880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1360 / 1430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 descr="D:\ПРЕЗЕНТАЦИЯ\Фото станков дизайн\Фото станков дизайн\ГС526УРЦМ вариант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8" y="1412777"/>
            <a:ext cx="4242206" cy="288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1618" y="4856490"/>
            <a:ext cx="8493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Станки предназначены для выполнения разнообразных токарных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 с бесступенчатым регулированием частоты вращения шпинделя и постоянной скоростью резания, а также для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нарезания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резьбы: метрической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модульной, дюймовой,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питчевой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3330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59200" y="-63500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ГС1750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210731" y="658813"/>
            <a:ext cx="3411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с ЧПУ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521816"/>
              </p:ext>
            </p:extLst>
          </p:nvPr>
        </p:nvGraphicFramePr>
        <p:xfrm>
          <a:off x="4808984" y="1556792"/>
          <a:ext cx="4824536" cy="2645648"/>
        </p:xfrm>
        <a:graphic>
          <a:graphicData uri="http://schemas.openxmlformats.org/drawingml/2006/table">
            <a:tbl>
              <a:tblPr/>
              <a:tblGrid>
                <a:gridCol w="3342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Наибольший диаметр заготовки,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устанавливаемый над станиной, мм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Наибольший диаметр обрабатываемой заготовки над суппортом, мм, не менее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390 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Длина обрабатываемой заготовки,  включая длину зажима в патроне, мм,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445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длина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ширина / высота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3350; 5250 (с транспортером)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2000/1950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 descr="D:\ПРЕЗЕНТАЦИЯ\Фото станков дизайн\Фото станков дизайн\GS1750-1 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1535899"/>
            <a:ext cx="4177055" cy="2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488" y="4464216"/>
            <a:ext cx="8145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Токарный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с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ЧПУ модели ГС1750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предназначен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механической обработки деталей типа «тело вращения», начиная от простой обработки,  до сложной комплексной двухсторонней обработки деталей с применением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противошпинделя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приводного инструмента, с ориентацией главного шпинделя. Станок может выпускаться в варианте с задней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бабкой.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Рекомендуется к применению в мелкосерийном и серийном производстве.</a:t>
            </a:r>
          </a:p>
        </p:txBody>
      </p:sp>
      <p:pic>
        <p:nvPicPr>
          <p:cNvPr id="11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367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59200" y="-63500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16ГС25Ф3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5299" name="Прямоугольник 3"/>
          <p:cNvSpPr>
            <a:spLocks noChangeArrowheads="1"/>
          </p:cNvSpPr>
          <p:nvPr/>
        </p:nvSpPr>
        <p:spPr bwMode="auto">
          <a:xfrm>
            <a:off x="238125" y="1214438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Arial" charset="0"/>
                <a:cs typeface="Arial" charset="0"/>
              </a:rPr>
              <a:t> </a:t>
            </a:r>
            <a:endParaRPr lang="ru-RU" sz="1600"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21025" y="661988"/>
            <a:ext cx="3376613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С ЧПУ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6498" name="Picture 2" descr="DSCN1449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1552575"/>
            <a:ext cx="3754437" cy="2805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957"/>
              </p:ext>
            </p:extLst>
          </p:nvPr>
        </p:nvGraphicFramePr>
        <p:xfrm>
          <a:off x="4425950" y="1552575"/>
          <a:ext cx="5062538" cy="2652529"/>
        </p:xfrm>
        <a:graphic>
          <a:graphicData uri="http://schemas.openxmlformats.org/drawingml/2006/table">
            <a:tbl>
              <a:tblPr/>
              <a:tblGrid>
                <a:gridCol w="338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заготовки,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устанавливаемый над станиной,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325" marR="6432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</a:p>
                  </a:txBody>
                  <a:tcPr marL="64325" marR="6432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Пределы частот шпинделя, мин-1</a:t>
                      </a:r>
                    </a:p>
                  </a:txBody>
                  <a:tcPr marL="64325" marR="6432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20…2500</a:t>
                      </a:r>
                    </a:p>
                  </a:txBody>
                  <a:tcPr marL="64325" marR="6432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Диаметр обрабатываемой заготовки, мм,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(над станиной / над суппортом)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325" marR="6432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320/200</a:t>
                      </a:r>
                    </a:p>
                  </a:txBody>
                  <a:tcPr marL="64325" marR="6432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 обрабатываемой заготовки, мм,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 РМЦ  1000 / 1500 / 2000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325" marR="6432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 / 1300 / 1750</a:t>
                      </a:r>
                    </a:p>
                  </a:txBody>
                  <a:tcPr marL="64325" marR="6432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5310" name="Прямоугольник 13"/>
          <p:cNvSpPr>
            <a:spLocks noChangeArrowheads="1"/>
          </p:cNvSpPr>
          <p:nvPr/>
        </p:nvSpPr>
        <p:spPr bwMode="auto">
          <a:xfrm>
            <a:off x="434852" y="4614982"/>
            <a:ext cx="761449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предназначен для выполнения токарных патронных и центровых работ в замкнутом  полуавтоматическом цикле обработки деталей типа тел вращения со ступенчатым и криволинейным профилем (включая нарезание крепежных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резьб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 различных отраслях промышленности в индивидуальном, мелкосерийном и серийном производстве с мелкими повторяющимися партиями деталей.</a:t>
            </a:r>
          </a:p>
        </p:txBody>
      </p:sp>
      <p:pic>
        <p:nvPicPr>
          <p:cNvPr id="55311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44888" y="116632"/>
            <a:ext cx="2212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16ГС32Ф3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C6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330663" y="709117"/>
            <a:ext cx="5440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С ЧПУ (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cистема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Fanuc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</p:txBody>
      </p:sp>
      <p:pic>
        <p:nvPicPr>
          <p:cNvPr id="5" name="Picture 2" descr="D:\Таня!!!\Вся информация о продукции\Станки\Фото станков\16ГС32Ф3С1ГКТ\обработка\16GS32F3C1GKT -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412776"/>
            <a:ext cx="51691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67121"/>
              </p:ext>
            </p:extLst>
          </p:nvPr>
        </p:nvGraphicFramePr>
        <p:xfrm>
          <a:off x="495300" y="3789040"/>
          <a:ext cx="5048250" cy="2773680"/>
        </p:xfrm>
        <a:graphic>
          <a:graphicData uri="http://schemas.openxmlformats.org/drawingml/2006/table">
            <a:tbl>
              <a:tblPr/>
              <a:tblGrid>
                <a:gridCol w="3786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001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заготовки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устанавливаемой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над  станиной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над  станиной, не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более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над  суппортом, не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более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r>
                        <a:rPr lang="en-US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Наибольшая длина устанавливаемой заготовки (при установке в центрах),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Наибольшая длина обработки,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Диаметр цилиндрического отверстия в шпинделе, мм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23706" y="1438325"/>
            <a:ext cx="41600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предназначены для наружного и внутреннего точения, точения конусов, растачивания, сверления и нарезания резьбы.  Станок оснащен автоматической восьмипозиционной головкой УГ8, механизированным подводом пиноли задней бабки, гидравлическим зажимом заготовке в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патроне, а также транспортером для удаления стружки.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541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992563" y="-117475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ГС1725Ф3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368824" y="717735"/>
            <a:ext cx="3376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С ЧПУ</a:t>
            </a:r>
          </a:p>
        </p:txBody>
      </p:sp>
      <p:pic>
        <p:nvPicPr>
          <p:cNvPr id="6" name="Picture 2" descr="http://gzsu.by/components/com_virtuemart/shop_image/product/_________________4e329b51d4d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1552575"/>
            <a:ext cx="3751262" cy="2149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65516"/>
              </p:ext>
            </p:extLst>
          </p:nvPr>
        </p:nvGraphicFramePr>
        <p:xfrm>
          <a:off x="4592960" y="1552575"/>
          <a:ext cx="4579937" cy="2365894"/>
        </p:xfrm>
        <a:graphic>
          <a:graphicData uri="http://schemas.openxmlformats.org/drawingml/2006/table">
            <a:tbl>
              <a:tblPr/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7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27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Наибольший 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диаметр заготовки, устанавливаемый над станиной, мм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Пределы частот шпинделя, мин-1</a:t>
                      </a:r>
                      <a:endParaRPr lang="ru-RU" sz="1400" kern="1200" dirty="0">
                        <a:solidFill>
                          <a:srgbClr val="275A8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5…4000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39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Диаметр 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 заготовки, мм, не более</a:t>
                      </a:r>
                    </a:p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    - над станиной</a:t>
                      </a:r>
                    </a:p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    - над суппортом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1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Длина 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 заготовки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мм,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более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49806" y="4221088"/>
            <a:ext cx="91386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предназначен для токарной обработки в замкнутом цикле в патроне или центрах деталей с прямолинейным, ступенчатым и криволинейным профилем в условиях мелкосерийного и серийного производства. На станке можно производить наружное точение, растачивание, сверление, нарезание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резьб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программе деталей различных материалов.</a:t>
            </a:r>
          </a:p>
        </p:txBody>
      </p:sp>
      <p:pic>
        <p:nvPicPr>
          <p:cNvPr id="9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774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SCN1626 обработка обреза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7" y="1556792"/>
            <a:ext cx="5026713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046" y="4221088"/>
            <a:ext cx="94184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предназначен для токарной обработки деталей из пруткового материала диаметром </a:t>
            </a:r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 мм.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перемещения суппорта в поперечном направлении применены роликовые направляющие.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8-ми позиционной инструментальной головки УГ8 позволяет устанавливать достаточное количество инструмента для обработки детали.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может поставляться с транспортером для отвода стружки (при заказе к </a:t>
            </a:r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обозначению станка добавляется индекс Т), с механизированным 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подводом пиноли задней бабки (индекс М).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22917" y="-104321"/>
            <a:ext cx="2282211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ГС1725Ф3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97262" y="717735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С ЧПУ (прутковый вариант)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04906"/>
              </p:ext>
            </p:extLst>
          </p:nvPr>
        </p:nvGraphicFramePr>
        <p:xfrm>
          <a:off x="5405776" y="1556792"/>
          <a:ext cx="4371760" cy="1930896"/>
        </p:xfrm>
        <a:graphic>
          <a:graphicData uri="http://schemas.openxmlformats.org/drawingml/2006/table">
            <a:tbl>
              <a:tblPr/>
              <a:tblGrid>
                <a:gridCol w="2847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Наибольший 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диаметр 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обрабатываемого прутка, 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мм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400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Наибольшая длина прутка, мм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1200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Наибольшая длина обработки детали из прутка, мм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400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1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Габаритные размеры станка, мм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длина / ширина / высота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400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3500</a:t>
                      </a:r>
                      <a:r>
                        <a:rPr lang="ru-RU" sz="1400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/ 1800 / 1750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737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59200" y="-127000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16ГС32СУ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Прямоугольник 3"/>
          <p:cNvSpPr>
            <a:spLocks noChangeArrowheads="1"/>
          </p:cNvSpPr>
          <p:nvPr/>
        </p:nvSpPr>
        <p:spPr bwMode="auto">
          <a:xfrm>
            <a:off x="238125" y="1214438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Arial" charset="0"/>
                <a:cs typeface="Arial" charset="0"/>
              </a:rPr>
              <a:t> </a:t>
            </a:r>
            <a:endParaRPr lang="ru-RU" sz="1600"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6288" y="658813"/>
            <a:ext cx="8499475" cy="371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СТАНОК ТОКАРНЫЙ с ЧПУ С ОПЕРАТИВНОЙ СИСТЕМОЙ УПРАВЛЕНИЯ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754180"/>
              </p:ext>
            </p:extLst>
          </p:nvPr>
        </p:nvGraphicFramePr>
        <p:xfrm>
          <a:off x="4310063" y="1646238"/>
          <a:ext cx="5048250" cy="2773680"/>
        </p:xfrm>
        <a:graphic>
          <a:graphicData uri="http://schemas.openxmlformats.org/drawingml/2006/table">
            <a:tbl>
              <a:tblPr/>
              <a:tblGrid>
                <a:gridCol w="3786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001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заготовки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устанавливаемой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над  станиной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над  станиной, не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более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обрабатываемой</a:t>
                      </a:r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 над  суппортом, не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более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Наибольшая длина устанавливаемой заготовки (при установке в центрах),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Наибольшая длина обработки, 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Диаметр цилиндрического отверстия в шпинделе, мм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335" name="Прямоугольник 14"/>
          <p:cNvSpPr>
            <a:spLocks noChangeArrowheads="1"/>
          </p:cNvSpPr>
          <p:nvPr/>
        </p:nvSpPr>
        <p:spPr bwMode="auto">
          <a:xfrm>
            <a:off x="344488" y="4786313"/>
            <a:ext cx="87518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Станок предназначены для токарной обработки в полуавтоматическом цикле в патроне или центрах деталей с прямолинейным, ступенчатым и криволинейным профилем в условиях мелкосерийного и  серийного производства.</a:t>
            </a:r>
          </a:p>
        </p:txBody>
      </p:sp>
      <p:pic>
        <p:nvPicPr>
          <p:cNvPr id="56337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D:\Таня!!!\Вся информация о продукции\Станки\Фото станков дизайн\16ГС32СУ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552575"/>
            <a:ext cx="4130600" cy="290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1562" y="116632"/>
            <a:ext cx="1362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ГС526Б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666999" y="69269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ТОКАРНО-ВИНТОРЕЗНЫЙ СТАНОК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760071"/>
              </p:ext>
            </p:extLst>
          </p:nvPr>
        </p:nvGraphicFramePr>
        <p:xfrm>
          <a:off x="5457056" y="1484784"/>
          <a:ext cx="4248472" cy="2952328"/>
        </p:xfrm>
        <a:graphic>
          <a:graphicData uri="http://schemas.openxmlformats.org/drawingml/2006/table">
            <a:tbl>
              <a:tblPr/>
              <a:tblGrid>
                <a:gridCol w="3204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заготовки,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устанавливаемый над станиной, мм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обрабатываемой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заготовки над суппортом, мм, не менее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 обрабатываемой заготовки, мм,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 РМЦ 1000 /  1500 /  2000мм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193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1500 / 3000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длина: при L обработки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1500 / 3000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ширина / высота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3740 / 5240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1780 / 1550</a:t>
                      </a:r>
                    </a:p>
                  </a:txBody>
                  <a:tcPr marL="66483" marR="66483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44488" y="486916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Станок предназначен для выполнения  наружного точения, растачивания, сверления, обработки конусов, а также нарезания резьбы: метрической, </a:t>
            </a:r>
            <a:r>
              <a:rPr lang="ru-RU" dirty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модульной, дюймовой, </a:t>
            </a:r>
            <a:r>
              <a:rPr lang="ru-RU" dirty="0" err="1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питчевой</a:t>
            </a:r>
            <a:r>
              <a:rPr lang="ru-RU" dirty="0">
                <a:solidFill>
                  <a:srgbClr val="275A8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 descr="M:\ПЕРЕСЫЛКА для всех\ОГТ\Фото, презентация\ГС526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2132856"/>
            <a:ext cx="5159884" cy="205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11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59200" y="-73025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2К550В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7347" name="Прямоугольник 3"/>
          <p:cNvSpPr>
            <a:spLocks noChangeArrowheads="1"/>
          </p:cNvSpPr>
          <p:nvPr/>
        </p:nvSpPr>
        <p:spPr bwMode="auto">
          <a:xfrm>
            <a:off x="238125" y="1214438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Arial" charset="0"/>
                <a:cs typeface="Arial" charset="0"/>
              </a:rPr>
              <a:t> </a:t>
            </a:r>
            <a:endParaRPr lang="ru-RU" sz="1600"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74900" y="658813"/>
            <a:ext cx="4679950" cy="371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РАДИАЛЬНО-СВЕРЛИЛЬНЫЕ СТАНКИ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7522" name="Picture 2" descr="2K5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1552575"/>
            <a:ext cx="2608262" cy="2676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30448"/>
              </p:ext>
            </p:extLst>
          </p:nvPr>
        </p:nvGraphicFramePr>
        <p:xfrm>
          <a:off x="3324225" y="1552575"/>
          <a:ext cx="5867400" cy="1948432"/>
        </p:xfrm>
        <a:graphic>
          <a:graphicData uri="http://schemas.openxmlformats.org/drawingml/2006/table">
            <a:tbl>
              <a:tblPr/>
              <a:tblGrid>
                <a:gridCol w="429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условный диаметр сверления,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в стали 45 ГОСТ 1050-88,  НВ 207..229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в чугуне СЧ20  ГОСТ 1412-85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нарезаемой резьбы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в стали 45  ГОСТ 1050-88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М48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длина / ширина / высота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2540 / 900 / 2720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358" name="Прямоугольник 15"/>
          <p:cNvSpPr>
            <a:spLocks noChangeArrowheads="1"/>
          </p:cNvSpPr>
          <p:nvPr/>
        </p:nvSpPr>
        <p:spPr bwMode="auto">
          <a:xfrm>
            <a:off x="3035229" y="3717032"/>
            <a:ext cx="671512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Станок радиально-сверлильный предназначен для широкого применения в промышленности.</a:t>
            </a:r>
          </a:p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Благодаря техническим возможностям станка, он может применяться для обработки отверстий как в ремонтных цехах, так и в цехах крупносерийного производства.</a:t>
            </a:r>
          </a:p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Станок позволяет выполнять: сверление в сплошном материале, рассверливание, зенкерование, </a:t>
            </a:r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развертывание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нарезание резьбы.</a:t>
            </a:r>
          </a:p>
        </p:txBody>
      </p:sp>
      <p:pic>
        <p:nvPicPr>
          <p:cNvPr id="57359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268663" y="-75293"/>
            <a:ext cx="32956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2К522-03,   ГС545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374900" y="658813"/>
            <a:ext cx="4679950" cy="371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РАДИАЛЬНО-СВЕРЛИЛЬНЫЕ СТАНКИ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084883"/>
              </p:ext>
            </p:extLst>
          </p:nvPr>
        </p:nvGraphicFramePr>
        <p:xfrm>
          <a:off x="3268663" y="1408992"/>
          <a:ext cx="6219825" cy="2078989"/>
        </p:xfrm>
        <a:graphic>
          <a:graphicData uri="http://schemas.openxmlformats.org/drawingml/2006/table">
            <a:tbl>
              <a:tblPr/>
              <a:tblGrid>
                <a:gridCol w="3351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Модель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2К522-03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ГС545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условный диаметр сверления,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стали 45 ГОСТ 1050-88,  НВ 207..229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нарезаемой резьбы в стали 45  ГОСТ 1050-88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М16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М24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длина / ширина / высота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1530 / 940 / 1990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 / 925 / 2260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98" name="Picture 2" descr="D:\ПРЕЗЕНТАЦИЯ\Фото станков дизайн\Фото станков дизайн\2К522 и ГС 545_АПРЕЛЬ 2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95" y="1552574"/>
            <a:ext cx="2600556" cy="346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935104" y="3458488"/>
            <a:ext cx="6770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станках можно выполнять: сверление, зенкерование, развертывание, нарезание резьбы в различных плоскостях и под разными углами.  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Оригинальная конструкция станка 2К522 обеспечивает широкие возможности и позволяет: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поворачивать сверлильную головку и рукав вокруг своих осей на 360°;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производить обработку отверстий в любой пространственной ориентации;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вести обработку отверстий, расположенных ниже уровня «пола»;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производить обработку отверстий в ограниченном пространстве.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Конструкция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станка ГС545 обеспечивает широкие возможности и позволяет:</a:t>
            </a:r>
          </a:p>
          <a:p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поворачивать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сверлильную головку и, при необходимости, рукав вокруг 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своих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осей;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вести обработку отверстий, расположенных ниже уровня «пола».</a:t>
            </a:r>
          </a:p>
        </p:txBody>
      </p:sp>
    </p:spTree>
    <p:extLst>
      <p:ext uri="{BB962C8B-B14F-4D97-AF65-F5344CB8AC3E}">
        <p14:creationId xmlns:p14="http://schemas.microsoft.com/office/powerpoint/2010/main" val="2455921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725863" y="-63500"/>
            <a:ext cx="23145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2Т140, 2Т125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8371" name="Прямоугольник 3"/>
          <p:cNvSpPr>
            <a:spLocks noChangeArrowheads="1"/>
          </p:cNvSpPr>
          <p:nvPr/>
        </p:nvSpPr>
        <p:spPr bwMode="auto">
          <a:xfrm>
            <a:off x="238125" y="1214438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Arial" charset="0"/>
                <a:cs typeface="Arial" charset="0"/>
              </a:rPr>
              <a:t> </a:t>
            </a:r>
            <a:endParaRPr lang="ru-RU" sz="1600"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74900" y="658813"/>
            <a:ext cx="5016500" cy="371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ВЕРТИКАЛЬНО- СВЕРЛИЛЬНЫЕ СТАНКИ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8546" name="Picture 2" descr="2 Т140 И 2Т125_АПРЕЛЬ 2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3" y="1552575"/>
            <a:ext cx="1419225" cy="3278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439993"/>
              </p:ext>
            </p:extLst>
          </p:nvPr>
        </p:nvGraphicFramePr>
        <p:xfrm>
          <a:off x="2278063" y="1556792"/>
          <a:ext cx="6889751" cy="2448273"/>
        </p:xfrm>
        <a:graphic>
          <a:graphicData uri="http://schemas.openxmlformats.org/drawingml/2006/table">
            <a:tbl>
              <a:tblPr/>
              <a:tblGrid>
                <a:gridCol w="4043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Модель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2Т140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2Т125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условный диаметр сверления,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сталь 45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чугун СЧ20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нарезаемой резьбы, мм,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стали 45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М24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скоростей шпинделя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 (LхBхH), мм, не более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950 / 560 / 2200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770 / 540 /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Масса станка (нетто/брутто), кг, не более 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575 / 705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450/58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405" name="Прямоугольник 13"/>
          <p:cNvSpPr>
            <a:spLocks noChangeArrowheads="1"/>
          </p:cNvSpPr>
          <p:nvPr/>
        </p:nvSpPr>
        <p:spPr bwMode="auto">
          <a:xfrm>
            <a:off x="1993105" y="4289963"/>
            <a:ext cx="738901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Станки предназначены для сверления, зенкерования, развертывания и нарезания резьбы в мелких и средних деталях. Обработка на станках производится как с ручной, так и с механи­ческой подачей шпинделя.</a:t>
            </a:r>
          </a:p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станках допускается нарезание резьбы с ручным управлением реверсирования шпинделя и в автоматическом режиме на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заданной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глубине резьбы.</a:t>
            </a:r>
          </a:p>
        </p:txBody>
      </p:sp>
      <p:pic>
        <p:nvPicPr>
          <p:cNvPr id="58406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4685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086895" y="-32207"/>
            <a:ext cx="165918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2Т150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408238" y="676049"/>
            <a:ext cx="5230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ВЕРТИКАЛЬНО-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СВЕРЛИЛЬНЫЙ СТАНОК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D:\ПРЕЗЕНТАЦИЯ\Фото станков дизайн\Фото станков дизайн\2T1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340768"/>
            <a:ext cx="2748428" cy="366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518380"/>
              </p:ext>
            </p:extLst>
          </p:nvPr>
        </p:nvGraphicFramePr>
        <p:xfrm>
          <a:off x="3584848" y="1340768"/>
          <a:ext cx="5654675" cy="1944215"/>
        </p:xfrm>
        <a:graphic>
          <a:graphicData uri="http://schemas.openxmlformats.org/drawingml/2006/table">
            <a:tbl>
              <a:tblPr/>
              <a:tblGrid>
                <a:gridCol w="4252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условный диаметр сверления,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сталь 45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чугун СЧ20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2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диаметр нарезаемой резьбы, мм, в стали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М42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скоростей шпинделя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 (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LхBхH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мм, не более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960 / 630 / 2590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Масса станка (нетто/брутто), кг, не более 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850 / 1040</a:t>
                      </a:r>
                    </a:p>
                  </a:txBody>
                  <a:tcPr marL="67159" marR="6715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720752" y="3396933"/>
            <a:ext cx="701198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 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Станок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предназначен для:  сверления,  рассверливания, зенкерования,  развертывания и  нарезания резьбы.  </a:t>
            </a:r>
          </a:p>
          <a:p>
            <a:pPr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Вертикально-сверлильный станок с перемещающимися по круглой колонне и поворачивающимся  на ней столом.</a:t>
            </a:r>
          </a:p>
          <a:p>
            <a:pPr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На станке можно обрабатывать мелкие детали на столе, более крупные - на фундаментной плите.</a:t>
            </a:r>
          </a:p>
          <a:p>
            <a:pPr lvl="0"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Ручная и механическая подача шпинделя.</a:t>
            </a:r>
          </a:p>
          <a:p>
            <a:pPr lvl="0"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Настойка на глубину обработки с автоматическим отключением подачи.</a:t>
            </a:r>
          </a:p>
          <a:p>
            <a:pPr lvl="0"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Нарезание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резьб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ручным и автоматическим реверсированием шпинделя на 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заданной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глубине.</a:t>
            </a:r>
          </a:p>
          <a:p>
            <a:pPr lvl="0"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Обработка мелких деталей на столе.</a:t>
            </a:r>
          </a:p>
          <a:p>
            <a:pPr lvl="0"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перемещения шпинделя по линейке.</a:t>
            </a:r>
          </a:p>
          <a:p>
            <a:pPr lvl="0" algn="just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Встроенное охлаждение.</a:t>
            </a:r>
          </a:p>
        </p:txBody>
      </p:sp>
      <p:pic>
        <p:nvPicPr>
          <p:cNvPr id="10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1362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368824" y="0"/>
            <a:ext cx="338638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ГС2112, ГС216К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656317" y="663569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НАСТОЛЬНО-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СВЕРЛИЛЬНЫЕ СТАНКИ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5354" y="3352756"/>
            <a:ext cx="48854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Настольно-сверлильные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станки предназначены для обработки отверстий в мелких деталях. Простота конструкции обеспечивает легкость управления, надежность и долговечность станков. Отсчет глубины обработки производится по круглому лимбу штурвала. Станки позволяют выполнять следующие операции: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сверления, зенкерования, развертывания, рассверливания 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(для ГС2116К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нарезания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резьб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(для ГС2116К).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191404"/>
              </p:ext>
            </p:extLst>
          </p:nvPr>
        </p:nvGraphicFramePr>
        <p:xfrm>
          <a:off x="2360591" y="1350507"/>
          <a:ext cx="5402849" cy="2150500"/>
        </p:xfrm>
        <a:graphic>
          <a:graphicData uri="http://schemas.openxmlformats.org/drawingml/2006/table">
            <a:tbl>
              <a:tblPr/>
              <a:tblGrid>
                <a:gridCol w="2594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Модель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ГС2112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ГС2116К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условный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диаметр сверления в стали, мм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Диапазон нарезаемой резьбы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М4…М16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длина / ширина / высота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 / 420 / 982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640 / 460 / 1260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M:\ПЕРЕСЫЛКА для всех\ОГТ\Фото, презентация\гс2116к 2 паза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54" y="1543360"/>
            <a:ext cx="2142560" cy="361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ПЕРЕСЫЛКА для всех\ОГТ\Фото, презентация\гс 2112 - 2 паза 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520514"/>
            <a:ext cx="2128506" cy="393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906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268416" y="-41278"/>
            <a:ext cx="1296144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2Т118     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219549" y="719361"/>
            <a:ext cx="3235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СВЕРЛИЛЬНЫЙ 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СТАНОК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683583"/>
              </p:ext>
            </p:extLst>
          </p:nvPr>
        </p:nvGraphicFramePr>
        <p:xfrm>
          <a:off x="3373692" y="1491973"/>
          <a:ext cx="5402850" cy="1541058"/>
        </p:xfrm>
        <a:graphic>
          <a:graphicData uri="http://schemas.openxmlformats.org/drawingml/2006/table">
            <a:tbl>
              <a:tblPr/>
              <a:tblGrid>
                <a:gridCol w="2731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Наибольший условный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диаметр сверления в стали, мм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Диапазон нарезаемой резьбы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М4…М16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длина / ширина / высота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675 / 465 / 1285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64768" y="3164680"/>
            <a:ext cx="662372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Легкое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быстрое переключение числа оборотов шпинделя двумя рукоятками коробки скоростей.</a:t>
            </a:r>
          </a:p>
          <a:p>
            <a:pPr algn="just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Устройство для нарезания резьбы с автоматическим реверсированием вращения шпинделя при достижении заданной глубины резьбы, а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также: 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Регулируемый упор глубины сверления.</a:t>
            </a:r>
          </a:p>
          <a:p>
            <a:pPr algn="just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Светильник для освещения зоны обработки.</a:t>
            </a:r>
          </a:p>
          <a:p>
            <a:pPr algn="just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охлаждения инструмента (по заказу, при этом в обозначении станка добавляется -01).</a:t>
            </a:r>
          </a:p>
          <a:p>
            <a:pPr lvl="0" algn="just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2Т118 оснащен устройством механической подачи с предохранительной муфтой.</a:t>
            </a:r>
          </a:p>
          <a:p>
            <a:pPr lvl="0" algn="just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Станки комплектуются: переходная втулка, клин удаления 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инструмента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ключ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электрашкафа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лампа к светильнику.</a:t>
            </a:r>
          </a:p>
        </p:txBody>
      </p:sp>
      <p:pic>
        <p:nvPicPr>
          <p:cNvPr id="8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Таня!!!\Вся информация о продукции\Станки\Фото станков дизайн\2Т 118 - 2 паз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69" y="1457693"/>
            <a:ext cx="2484295" cy="411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234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00507" y="0"/>
            <a:ext cx="384072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b="1" dirty="0" smtClean="0"/>
              <a:t>УГ9321,  УГ9326,   УГ8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3205" y="718747"/>
            <a:ext cx="6692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 smtClean="0"/>
              <a:t>ГОЛОВКИ </a:t>
            </a:r>
            <a:r>
              <a:rPr lang="ru-RU" b="1" dirty="0"/>
              <a:t>АВТОМАТИЧЕСКИЕ МНОГОПОЗИЦИОННЫЕ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388522" y="3770890"/>
            <a:ext cx="57888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Головки автоматические универсальные являются узлами токарных станков с различными системами числового программного управления и предназначены для крепления, установки и автоматической индексации режущего и вспомогательного инструмента.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Головки  УГ8 имеют повышенный по сравнению с ранее выпускавшимися головками ресурс надежности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наработке на отказ.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43712"/>
              </p:ext>
            </p:extLst>
          </p:nvPr>
        </p:nvGraphicFramePr>
        <p:xfrm>
          <a:off x="3303491" y="1414310"/>
          <a:ext cx="6602509" cy="1881882"/>
        </p:xfrm>
        <a:graphic>
          <a:graphicData uri="http://schemas.openxmlformats.org/drawingml/2006/table">
            <a:tbl>
              <a:tblPr/>
              <a:tblGrid>
                <a:gridCol w="2945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Модель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УГ9321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УГ9326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УГ8</a:t>
                      </a:r>
                    </a:p>
                  </a:txBody>
                  <a:tcPr marL="67159" marR="671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Расстояние от базовой плоскости до оси автоматической головки, мм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позиций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длина / ширина / высота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 / 400 / 450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610 / 400 / 450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5A8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540/430/550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 descr="D:\ПРЕЗЕНТАЦИЯ\Фото станков дизайн\DSCN16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0" y="1414310"/>
            <a:ext cx="2935483" cy="220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Таня!!!\Вся информация о продукции\Станки\Фото станков дизайн\УГ93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0" y="3870980"/>
            <a:ext cx="2935483" cy="221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262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368824" y="-31751"/>
            <a:ext cx="3600399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400" b="1" dirty="0" smtClean="0"/>
              <a:t>16Б20П.070</a:t>
            </a:r>
            <a:r>
              <a:rPr lang="ru-RU" sz="2400" b="1" dirty="0"/>
              <a:t>, </a:t>
            </a:r>
            <a:r>
              <a:rPr lang="ru-RU" sz="2400" b="1" dirty="0" smtClean="0"/>
              <a:t> </a:t>
            </a:r>
            <a:r>
              <a:rPr lang="ru-RU" sz="2400" b="1" dirty="0"/>
              <a:t>077</a:t>
            </a:r>
            <a:endParaRPr lang="ru-RU" sz="2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548082" y="699178"/>
            <a:ext cx="2736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КОРОБКИ </a:t>
            </a:r>
            <a:r>
              <a:rPr lang="ru-RU" b="1" dirty="0" smtClean="0"/>
              <a:t>ПОДАЧ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Фартуки, коробки_апрель 2011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56" y="1466177"/>
            <a:ext cx="455614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4256" y="4163038"/>
            <a:ext cx="92542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Коробка подач предназначена для изменения передаточного отношения при передаче вращения от входного вала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коробки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подач к ходовому винту или ходовому валу токарно-винторезных станков с диаметром обработки над станиной до 500 мм.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Коробка подач мод. 077 позволяет производить нарезку дюймовых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резьб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 и 19 ниток на дюйм без смены шестерен гитары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45837"/>
              </p:ext>
            </p:extLst>
          </p:nvPr>
        </p:nvGraphicFramePr>
        <p:xfrm>
          <a:off x="4916488" y="1531374"/>
          <a:ext cx="4719621" cy="1771373"/>
        </p:xfrm>
        <a:graphic>
          <a:graphicData uri="http://schemas.openxmlformats.org/drawingml/2006/table">
            <a:tbl>
              <a:tblPr/>
              <a:tblGrid>
                <a:gridCol w="342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353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ступеней чисел оборотов</a:t>
                      </a:r>
                      <a:r>
                        <a:rPr lang="ru-RU" sz="14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выходных валов:  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ходовой винт  16Б20П.070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077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ходового вала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длина / ширина / высота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760 / 215 / 290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580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089696" y="0"/>
            <a:ext cx="576064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400" b="1" dirty="0" smtClean="0"/>
              <a:t>16Б.20П.061,    16Б.16П.062,    </a:t>
            </a:r>
            <a:r>
              <a:rPr lang="ru-RU" sz="2400" b="1" dirty="0"/>
              <a:t>067 </a:t>
            </a:r>
            <a:endParaRPr lang="ru-RU" sz="2400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44488" y="561975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088904" y="764704"/>
            <a:ext cx="1334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 smtClean="0"/>
              <a:t>ФАРТУКИ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Фартуки, коробки_апрель 20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484784"/>
            <a:ext cx="432048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2285" y="4365104"/>
            <a:ext cx="87872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Фартуки предназначены для преобразования вращательного движения ходового винта и ходового вала в продольное перемещение каретки и поперечное перемещение суппорта, а также для ручного управления этими перемещениями в процессе работы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универсально токарно-винторезного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станка (включение и выключение рабочих и ускоренных перемещений каретки и суппорта, реверсирование перемещений и т.д.).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Фартуки позволяют осуществлять работу по упору с автоматическим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отключением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подачи.   </a:t>
            </a:r>
          </a:p>
        </p:txBody>
      </p:sp>
      <p:pic>
        <p:nvPicPr>
          <p:cNvPr id="9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790116"/>
              </p:ext>
            </p:extLst>
          </p:nvPr>
        </p:nvGraphicFramePr>
        <p:xfrm>
          <a:off x="4970016" y="1550098"/>
          <a:ext cx="4719621" cy="2078942"/>
        </p:xfrm>
        <a:graphic>
          <a:graphicData uri="http://schemas.openxmlformats.org/drawingml/2006/table">
            <a:tbl>
              <a:tblPr/>
              <a:tblGrid>
                <a:gridCol w="3564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878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Наибольшее тяговое усилие, кН (</a:t>
                      </a:r>
                      <a:r>
                        <a:rPr lang="ru-RU" sz="1400" dirty="0" err="1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кГс</a:t>
                      </a: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16Б20П.061, 067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16Б20П.062   </a:t>
                      </a:r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(1000)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(800)</a:t>
                      </a: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5A8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станка, мм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8605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длина / ширина / высота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16Б.20П.061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16Б.16П.062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            067 </a:t>
                      </a:r>
                    </a:p>
                    <a:p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650/330/390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525/330/360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75A8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630/330/450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275A8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86" marR="6538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17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44488" y="1340768"/>
            <a:ext cx="9433048" cy="5400600"/>
          </a:xfrm>
          <a:noFill/>
        </p:spPr>
        <p:txBody>
          <a:bodyPr lIns="0" tIns="0" bIns="0"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Республика 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Беларусь, 246636</a:t>
            </a:r>
            <a:b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. Гомель, ул. 8-я Иногородняя, 1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e-</a:t>
            </a:r>
            <a:r>
              <a:rPr lang="ru-RU" sz="2800" dirty="0" err="1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:  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om@gzsu.by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(Отдел маркетинга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).    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управления маркетинга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+(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375-232) 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15</a:t>
            </a:r>
            <a:endParaRPr lang="ru-RU" sz="2800" dirty="0">
              <a:solidFill>
                <a:srgbClr val="275A89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отдела продаж №1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 +(375-232) 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12</a:t>
            </a:r>
            <a:endParaRPr lang="ru-RU" sz="2800" dirty="0">
              <a:solidFill>
                <a:srgbClr val="275A89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Отдел: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+(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375-232) 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09, 27-26-11, 27-26-13,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27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10, 27-26-19</a:t>
            </a:r>
            <a:endParaRPr lang="ru-RU" sz="2800" dirty="0">
              <a:solidFill>
                <a:srgbClr val="275A89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Факс 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+(</a:t>
            </a:r>
            <a:r>
              <a:rPr lang="ru-RU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375-232) 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275A89"/>
                </a:solidFill>
                <a:effectLst/>
                <a:latin typeface="Times New Roman" pitchFamily="18" charset="0"/>
                <a:cs typeface="Times New Roman" pitchFamily="18" charset="0"/>
              </a:rPr>
              <a:t>www.gzsu.by</a:t>
            </a:r>
          </a:p>
          <a:p>
            <a:pPr marL="0" indent="0">
              <a:buNone/>
            </a:pPr>
            <a:endParaRPr lang="ru-RU" sz="2800" dirty="0">
              <a:solidFill>
                <a:srgbClr val="275A89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275A8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X:\Для УМ\Для Гуменникова\Photoshop\Проекты\Презентация (диск)\Лого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9950" y="6145213"/>
            <a:ext cx="7858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12840" y="395372"/>
            <a:ext cx="2448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/>
              <a:t>КОНТАКТЫ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6324</TotalTime>
  <Pages>37</Pages>
  <Words>1918</Words>
  <Application>Microsoft Office PowerPoint</Application>
  <PresentationFormat>Лист A4 (210x297 мм)</PresentationFormat>
  <Paragraphs>442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Tahoma</vt:lpstr>
      <vt:lpstr>Times New Roman</vt:lpstr>
      <vt:lpstr>Wingdings</vt:lpstr>
      <vt:lpstr>Текстура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mzor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shevko</dc:creator>
  <cp:lastModifiedBy>Козырева Татьяна Владимировна</cp:lastModifiedBy>
  <cp:revision>478</cp:revision>
  <cp:lastPrinted>2012-10-04T13:03:41Z</cp:lastPrinted>
  <dcterms:created xsi:type="dcterms:W3CDTF">2013-01-29T13:25:44Z</dcterms:created>
  <dcterms:modified xsi:type="dcterms:W3CDTF">2019-04-09T11:18:57Z</dcterms:modified>
</cp:coreProperties>
</file>